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6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Психологическое сопровождение учащихся при подготовке и проведении ГИА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Опыт работы педагога-психолога </a:t>
            </a:r>
          </a:p>
          <a:p>
            <a:r>
              <a:rPr lang="ru-RU" dirty="0" smtClean="0"/>
              <a:t>МАУ ЦСОиРО Кощеевой Н.В. </a:t>
            </a:r>
          </a:p>
          <a:p>
            <a:r>
              <a:rPr lang="ru-RU" dirty="0" smtClean="0"/>
              <a:t>и педагога-психолога МАОУ СОШ №16 </a:t>
            </a:r>
          </a:p>
          <a:p>
            <a:r>
              <a:rPr lang="ru-RU" dirty="0" smtClean="0"/>
              <a:t>Блехер А.П.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6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http://i.ytimg.com/vi/SqnYPEAWy0Q/mqdefault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8352928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11560" y="3284984"/>
            <a:ext cx="8136904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Arial" pitchFamily="34" charset="0"/>
              </a:rPr>
              <a:t>Каждый, кто сдает экзамены,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Arial" pitchFamily="34" charset="0"/>
              </a:rPr>
              <a:t>независимо от их результата,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Arial" pitchFamily="34" charset="0"/>
              </a:rPr>
              <a:t>постигает самую важную в жизни науку —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Arial" pitchFamily="34" charset="0"/>
              </a:rPr>
              <a:t>умение не сдаваться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Arial" pitchFamily="34" charset="0"/>
              </a:rPr>
              <a:t>в трудной ситуации.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26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static8.depositphotos.com/1449693/989/i/450/depositphotos_9896732-Handsome-businessman-with-thumb-raised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396044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3528" y="476672"/>
            <a:ext cx="1312962" cy="67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8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Отправляю установку </a:t>
            </a:r>
            <a:br>
              <a:rPr kumimoji="0" lang="ru-RU" altLang="ru-RU" sz="8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</a:br>
            <a:r>
              <a:rPr kumimoji="0" lang="ru-RU" altLang="ru-RU" sz="8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На отлично сдать предмет,</a:t>
            </a:r>
            <a:br>
              <a:rPr kumimoji="0" lang="ru-RU" altLang="ru-RU" sz="8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</a:br>
            <a:r>
              <a:rPr kumimoji="0" lang="ru-RU" altLang="ru-RU" sz="8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Никаких проблем неловких</a:t>
            </a:r>
            <a:br>
              <a:rPr kumimoji="0" lang="ru-RU" altLang="ru-RU" sz="8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</a:br>
            <a:r>
              <a:rPr kumimoji="0" lang="ru-RU" altLang="ru-RU" sz="8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Для твоих желаний нет.</a:t>
            </a:r>
            <a:br>
              <a:rPr kumimoji="0" lang="ru-RU" altLang="ru-RU" sz="8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</a:b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Arial" pitchFamily="34" charset="0"/>
              </a:rPr>
              <a:t/>
            </a:r>
            <a:b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699792" y="2060848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Arial" pitchFamily="34" charset="0"/>
              </a:rPr>
              <a:t>Ты все помнишь, ты все знаешь,</a:t>
            </a:r>
            <a:b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Arial" pitchFamily="34" charset="0"/>
              </a:rPr>
            </a:b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Arial" pitchFamily="34" charset="0"/>
              </a:rPr>
              <a:t>В голове полно идей,</a:t>
            </a:r>
            <a:b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Arial" pitchFamily="34" charset="0"/>
              </a:rPr>
            </a:b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Arial" pitchFamily="34" charset="0"/>
              </a:rPr>
              <a:t>На пятерку все напишешь,</a:t>
            </a:r>
            <a:b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Arial" pitchFamily="34" charset="0"/>
              </a:rPr>
            </a:b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Arial" pitchFamily="34" charset="0"/>
              </a:rPr>
              <a:t>Будь спокоен и бодрей!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C:\Users\школа 5\AppData\Local\Microsoft\Windows\Temporary Internet Files\Content.Word\5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56992"/>
            <a:ext cx="4896544" cy="321601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699792" y="3382491"/>
            <a:ext cx="3339877" cy="766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  <a:t>Сдадите  экзамен вы на «отлично»</a:t>
            </a:r>
            <a:b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</a:b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  <a:t>И тесты пройдете все вы прилично!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  <a:t>С вопросами всем повезет,                            И в этот день удача ждет!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/>
            </a:r>
            <a:b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</a:br>
            <a:endParaRPr kumimoji="0" lang="ru-RU" altLang="ru-RU" sz="9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/>
            </a:r>
            <a:b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</a:br>
            <a:endParaRPr kumimoji="0" lang="ru-RU" alt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105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105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  <a:t>Помните,</a:t>
            </a:r>
            <a:r>
              <a:rPr kumimoji="0" lang="ru-RU" altLang="ru-RU" sz="105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  <a:t> любой экзамен Вам по плечу!</a:t>
            </a:r>
            <a:endParaRPr kumimoji="0" lang="ru-RU" altLang="ru-RU" sz="105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Помните, любой экзамен вам по плечу!</a:t>
            </a:r>
            <a: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/>
            </a:r>
            <a:br>
              <a:rPr kumimoji="0" lang="ru-RU" altLang="ru-RU" sz="2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https://i05.fotocdn.net/s11/36/public_pin_m/97/229221174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32656"/>
            <a:ext cx="3960440" cy="25922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148064" y="430994"/>
            <a:ext cx="3124994" cy="387275"/>
          </a:xfrm>
          <a:prstGeom prst="rect">
            <a:avLst/>
          </a:prstGeom>
          <a:solidFill>
            <a:srgbClr val="4BA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105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Желание сдать экзамены - это уже достижение цели.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93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Педагоги. </a:t>
            </a:r>
            <a:r>
              <a:rPr lang="ru-RU" sz="2400" dirty="0">
                <a:solidFill>
                  <a:schemeClr val="accent2"/>
                </a:solidFill>
              </a:rPr>
              <a:t>Мини-лекция «Поколение </a:t>
            </a:r>
            <a:r>
              <a:rPr lang="ru-RU" sz="2400" dirty="0" err="1">
                <a:solidFill>
                  <a:schemeClr val="accent2"/>
                </a:solidFill>
              </a:rPr>
              <a:t>центениалов</a:t>
            </a:r>
            <a:r>
              <a:rPr lang="ru-RU" sz="2400" dirty="0">
                <a:solidFill>
                  <a:schemeClr val="accent2"/>
                </a:solidFill>
              </a:rPr>
              <a:t>: особенности и точки соприкосновения ( практические рекомендации);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ru-RU" sz="2000" dirty="0" smtClean="0"/>
              <a:t>Общая цель 1 встречи: </a:t>
            </a:r>
            <a:r>
              <a:rPr lang="ru-RU" sz="1500" dirty="0" smtClean="0"/>
              <a:t>дать возможность выговориться, снять тревогу по поводу прихода внешнего специалиста, зародить мысль о методах своей работы в рамках другого времени.</a:t>
            </a:r>
          </a:p>
          <a:p>
            <a:pPr marL="0" indent="0">
              <a:buNone/>
            </a:pPr>
            <a:r>
              <a:rPr lang="ru-RU" sz="2000" dirty="0" smtClean="0"/>
              <a:t>1.</a:t>
            </a:r>
            <a:r>
              <a:rPr lang="en-US" sz="2000" dirty="0" smtClean="0"/>
              <a:t> </a:t>
            </a:r>
            <a:r>
              <a:rPr lang="ru-RU" sz="2000" dirty="0" smtClean="0"/>
              <a:t>Теоретическая часть построена на основе исследования Сбербанка: 30 фактов о современной молодежи (исследование от 10.03.2017г.)</a:t>
            </a:r>
          </a:p>
          <a:p>
            <a:pPr marL="0" indent="0">
              <a:buNone/>
            </a:pPr>
            <a:r>
              <a:rPr lang="ru-RU" sz="2000" dirty="0" smtClean="0"/>
              <a:t>Другие доступные презентации в интернет</a:t>
            </a:r>
            <a:r>
              <a:rPr lang="en-US" sz="2000" dirty="0" smtClean="0"/>
              <a:t>-</a:t>
            </a:r>
            <a:r>
              <a:rPr lang="ru-RU" sz="2000" dirty="0" smtClean="0"/>
              <a:t>ресурсах:</a:t>
            </a:r>
          </a:p>
          <a:p>
            <a:r>
              <a:rPr lang="ru-RU" sz="1400" dirty="0" smtClean="0"/>
              <a:t>Цифровое поколение: какие они</a:t>
            </a:r>
          </a:p>
          <a:p>
            <a:r>
              <a:rPr lang="ru-RU" sz="1400" dirty="0" smtClean="0"/>
              <a:t>Теория поколений и зачем об этом надо помнить</a:t>
            </a:r>
          </a:p>
          <a:p>
            <a:r>
              <a:rPr lang="ru-RU" sz="1400" dirty="0" smtClean="0"/>
              <a:t>Поколение</a:t>
            </a:r>
            <a:r>
              <a:rPr lang="en-US" sz="1400" dirty="0" smtClean="0"/>
              <a:t> Z</a:t>
            </a:r>
            <a:endParaRPr lang="ru-RU" sz="1400" dirty="0" smtClean="0"/>
          </a:p>
          <a:p>
            <a:pPr marL="0" indent="0">
              <a:buNone/>
            </a:pPr>
            <a:r>
              <a:rPr lang="ru-RU" sz="1800" dirty="0" smtClean="0"/>
              <a:t>2.Рекомендации (вложены в методическую копилку по ОГЭ, ЕГЭ)</a:t>
            </a:r>
          </a:p>
          <a:p>
            <a:pPr marL="0" indent="0">
              <a:buNone/>
            </a:pPr>
            <a:r>
              <a:rPr lang="ru-RU" sz="1800" dirty="0" smtClean="0"/>
              <a:t>3. Практическая гимнастика для мозга( делали вместе):</a:t>
            </a:r>
          </a:p>
          <a:p>
            <a:pPr>
              <a:buFontTx/>
              <a:buChar char="-"/>
            </a:pPr>
            <a:r>
              <a:rPr lang="ru-RU" sz="1400" dirty="0" smtClean="0"/>
              <a:t>«Ухо-нос»                                                     - «Сова»</a:t>
            </a:r>
          </a:p>
          <a:p>
            <a:pPr>
              <a:buFontTx/>
              <a:buChar char="-"/>
            </a:pPr>
            <a:r>
              <a:rPr lang="ru-RU" sz="1400" dirty="0" smtClean="0"/>
              <a:t>«Зеркальное рисование»                        - «Колпак для думанья»</a:t>
            </a:r>
          </a:p>
          <a:p>
            <a:pPr>
              <a:buFontTx/>
              <a:buChar char="-"/>
            </a:pPr>
            <a:r>
              <a:rPr lang="ru-RU" sz="1400" dirty="0" smtClean="0"/>
              <a:t>«</a:t>
            </a:r>
            <a:r>
              <a:rPr lang="ru-RU" sz="1400" dirty="0" err="1" smtClean="0"/>
              <a:t>Энергетизатор</a:t>
            </a:r>
            <a:r>
              <a:rPr lang="ru-RU" sz="1400" dirty="0" smtClean="0"/>
              <a:t>»                                        - «Ленивые восьмерки»</a:t>
            </a:r>
          </a:p>
          <a:p>
            <a:pPr>
              <a:buFontTx/>
              <a:buChar char="-"/>
            </a:pPr>
            <a:r>
              <a:rPr lang="ru-RU" sz="1400" dirty="0" smtClean="0"/>
              <a:t>«Святоша»                                                    - «Крюки Джексона»</a:t>
            </a:r>
          </a:p>
          <a:p>
            <a:pPr>
              <a:buFontTx/>
              <a:buChar char="-"/>
            </a:pPr>
            <a:r>
              <a:rPr lang="ru-RU" sz="1400" dirty="0" smtClean="0"/>
              <a:t>«Слон»                                                           - «Кнопки мозга»</a:t>
            </a:r>
          </a:p>
          <a:p>
            <a:pPr>
              <a:buFontTx/>
              <a:buChar char="-"/>
            </a:pPr>
            <a:r>
              <a:rPr lang="ru-RU" sz="1400" dirty="0" smtClean="0"/>
              <a:t>«Отдаем Честь»                                          - «Глаз-язык»</a:t>
            </a:r>
          </a:p>
          <a:p>
            <a:pPr>
              <a:buFontTx/>
              <a:buChar char="-"/>
            </a:pPr>
            <a:r>
              <a:rPr lang="ru-RU" sz="1400" dirty="0" smtClean="0"/>
              <a:t>«Кулак-ребро-ладонь»                             - «Рука-нога»</a:t>
            </a:r>
          </a:p>
          <a:p>
            <a:pPr>
              <a:buFontTx/>
              <a:buChar char="-"/>
            </a:pPr>
            <a:endParaRPr lang="ru-RU" sz="1400" dirty="0" smtClean="0"/>
          </a:p>
          <a:p>
            <a:pPr marL="0" indent="0">
              <a:buNone/>
            </a:pPr>
            <a:r>
              <a:rPr lang="en-US" sz="1400" dirty="0" smtClean="0"/>
              <a:t>N.B.</a:t>
            </a:r>
            <a:r>
              <a:rPr lang="ru-RU" sz="1400" dirty="0" smtClean="0"/>
              <a:t>: гимнастика вызвала бурную реакцию, которая заключалась в том, что педагоги говорили: «если мы это начнём делать с детьми, то наше поведение снимут на видео и быстро выложат в интернет и обсмеют!»</a:t>
            </a:r>
          </a:p>
          <a:p>
            <a:pPr>
              <a:buFontTx/>
              <a:buChar char="-"/>
            </a:pPr>
            <a:endParaRPr lang="ru-RU" sz="1400" dirty="0" smtClean="0"/>
          </a:p>
          <a:p>
            <a:pPr marL="0" indent="0">
              <a:buNone/>
            </a:pPr>
            <a:endParaRPr lang="ru-RU" sz="1400" dirty="0" smtClean="0"/>
          </a:p>
          <a:p>
            <a:pPr>
              <a:buFontTx/>
              <a:buChar char="-"/>
            </a:pPr>
            <a:endParaRPr lang="en-US" sz="1800" dirty="0" smtClean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25788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60640"/>
          </a:xfrm>
          <a:ln w="38100">
            <a:solidFill>
              <a:schemeClr val="accent2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Общий вывод: </a:t>
            </a:r>
            <a:endParaRPr lang="ru-RU" sz="4400" dirty="0"/>
          </a:p>
          <a:p>
            <a:r>
              <a:rPr lang="ru-RU" sz="2400" dirty="0" smtClean="0"/>
              <a:t>Учителя боятся выйти из классического образа, меняться, быть увиденными;</a:t>
            </a:r>
          </a:p>
          <a:p>
            <a:r>
              <a:rPr lang="ru-RU" sz="2400" dirty="0" smtClean="0"/>
              <a:t>Особенность времени: цифровые возможности быстрого распределения информации!</a:t>
            </a:r>
          </a:p>
          <a:p>
            <a:pPr marL="0" indent="0">
              <a:buNone/>
            </a:pPr>
            <a:r>
              <a:rPr lang="ru-RU" dirty="0" smtClean="0"/>
              <a:t>Основные слова 1 встречи</a:t>
            </a:r>
            <a:r>
              <a:rPr lang="ru-RU" sz="2000" dirty="0" smtClean="0"/>
              <a:t>: я хочу помочь Вам, посотрудничать с Вами, облегчить достижение лучшего результата учащимися Вашей школы.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05030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sz="2400" dirty="0" smtClean="0">
                <a:solidFill>
                  <a:schemeClr val="accent2"/>
                </a:solidFill>
              </a:rPr>
              <a:t>Педагоги.</a:t>
            </a:r>
            <a:r>
              <a:rPr lang="ru-RU" sz="2400" dirty="0">
                <a:solidFill>
                  <a:schemeClr val="accent2"/>
                </a:solidFill>
              </a:rPr>
              <a:t> Семинар-практикум «НЛП для учителя: основы педагогической магии»;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 smtClean="0"/>
              <a:t>Общая цель 2 встречи</a:t>
            </a:r>
            <a:r>
              <a:rPr lang="ru-RU" sz="2400" dirty="0" smtClean="0"/>
              <a:t>: </a:t>
            </a:r>
            <a:r>
              <a:rPr lang="ru-RU" sz="1600" dirty="0" smtClean="0"/>
              <a:t>замотивировать учителя на применение и изучение новых приемов, технологий при подготовке к ОГЭ.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Основной материал:</a:t>
            </a:r>
          </a:p>
          <a:p>
            <a:pPr>
              <a:buAutoNum type="arabicPeriod"/>
            </a:pPr>
            <a:r>
              <a:rPr lang="ru-RU" sz="1600" dirty="0" smtClean="0"/>
              <a:t>Книга Г.В. </a:t>
            </a:r>
            <a:r>
              <a:rPr lang="ru-RU" sz="1600" dirty="0" err="1" smtClean="0"/>
              <a:t>Гатальской</a:t>
            </a:r>
            <a:r>
              <a:rPr lang="ru-RU" sz="1600" dirty="0" smtClean="0"/>
              <a:t>, А.В. Крыленко «В школу с радостью» (практическая психология для учителя).</a:t>
            </a:r>
          </a:p>
          <a:p>
            <a:pPr>
              <a:buAutoNum type="arabicPeriod"/>
            </a:pPr>
            <a:r>
              <a:rPr lang="ru-RU" sz="1600" dirty="0" smtClean="0"/>
              <a:t>Книга Н. Титовой «Как мотивировать одним словом» (50 приемов НЛП).</a:t>
            </a:r>
          </a:p>
          <a:p>
            <a:pPr>
              <a:buAutoNum type="arabicPeriod"/>
            </a:pPr>
            <a:r>
              <a:rPr lang="ru-RU" sz="1600" dirty="0" smtClean="0"/>
              <a:t>Основные знания о репрезентативных системах человека.</a:t>
            </a:r>
          </a:p>
          <a:p>
            <a:pPr>
              <a:buAutoNum type="arabicPeriod"/>
            </a:pPr>
            <a:r>
              <a:rPr lang="ru-RU" sz="1600" dirty="0" smtClean="0"/>
              <a:t>Методы и технологии стимуляции репрезентативных систем.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chemeClr val="accent2"/>
                </a:solidFill>
              </a:rPr>
              <a:t> </a:t>
            </a:r>
            <a:r>
              <a:rPr lang="ru-RU" sz="2400" dirty="0" smtClean="0">
                <a:solidFill>
                  <a:schemeClr val="accent2"/>
                </a:solidFill>
              </a:rPr>
              <a:t>План.</a:t>
            </a:r>
          </a:p>
          <a:p>
            <a:pPr>
              <a:buFontTx/>
              <a:buChar char="-"/>
            </a:pPr>
            <a:r>
              <a:rPr lang="ru-RU" sz="1900" dirty="0" smtClean="0"/>
              <a:t>Теоретический блок</a:t>
            </a:r>
          </a:p>
          <a:p>
            <a:pPr>
              <a:buFontTx/>
              <a:buChar char="-"/>
            </a:pPr>
            <a:r>
              <a:rPr lang="ru-RU" sz="1900" dirty="0" smtClean="0"/>
              <a:t>Практический блок: </a:t>
            </a:r>
            <a:r>
              <a:rPr lang="ru-RU" sz="1900" b="1" dirty="0" smtClean="0"/>
              <a:t> </a:t>
            </a:r>
            <a:r>
              <a:rPr lang="ru-RU" sz="1600" b="1" dirty="0" smtClean="0"/>
              <a:t>упражнение </a:t>
            </a:r>
            <a:r>
              <a:rPr lang="ru-RU" sz="1600" dirty="0" smtClean="0"/>
              <a:t>«Стань учителем самому себе»</a:t>
            </a:r>
          </a:p>
          <a:p>
            <a:pPr marL="0" indent="0">
              <a:buNone/>
            </a:pPr>
            <a:r>
              <a:rPr lang="en-US" sz="1600" dirty="0" smtClean="0"/>
              <a:t>N.B.</a:t>
            </a:r>
            <a:r>
              <a:rPr lang="ru-RU" sz="1600" dirty="0" smtClean="0"/>
              <a:t>: учитель переживает и использует слова, поведение, паттерны, нагнетающие тревожность. Напомнить о законе Йеркса-Додсона.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Анализ</a:t>
            </a:r>
            <a:r>
              <a:rPr lang="ru-RU" sz="1600" dirty="0" smtClean="0"/>
              <a:t>: встречи прошли спокойно, но не было анкет, опросников, не вызывала педагогов на открытую дискуссию об их методах и приемах преподавания, в роли фасилитатора (человека специально подделывающего острую спорную ситуацию, в результате которой  </a:t>
            </a:r>
            <a:r>
              <a:rPr lang="ru-RU" sz="2200" dirty="0" smtClean="0"/>
              <a:t>МОЖЕТ! </a:t>
            </a:r>
            <a:r>
              <a:rPr lang="ru-RU" sz="1600" dirty="0" smtClean="0"/>
              <a:t>«родиться какое-либо открытие, прозрение») не выступала.</a:t>
            </a:r>
          </a:p>
          <a:p>
            <a:pPr>
              <a:buAutoNum type="arabicPeriod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29369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accent2"/>
                </a:solidFill>
              </a:rPr>
              <a:t>Педагоги. Мотивационный тренинг «Вера в ученика-источник вдохновения педагогического труда».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Общая цель 3 встречи:</a:t>
            </a:r>
            <a:r>
              <a:rPr lang="ru-RU" sz="1800" dirty="0" smtClean="0"/>
              <a:t> </a:t>
            </a:r>
            <a:r>
              <a:rPr lang="ru-RU" sz="1400" dirty="0" smtClean="0"/>
              <a:t>интеграция усилий педагогов по формированию поиска подходов для успешной сдачи ОГЭ учащимися; настрой на всестороннюю помощь и поддержку ученика, веру каждым из них в свои собственные силы (самая трудная из задач, так как сами педагоги истощены); стимулирование позитивного коммуникативного общения в рамках темы ОГЭ в системе «учитель-ученик).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План.</a:t>
            </a:r>
            <a:endParaRPr lang="ru-RU" sz="2400" dirty="0" smtClean="0"/>
          </a:p>
          <a:p>
            <a:pPr>
              <a:buAutoNum type="arabicPeriod"/>
            </a:pPr>
            <a:r>
              <a:rPr lang="ru-RU" sz="1800" dirty="0" smtClean="0"/>
              <a:t>Правила работы в тренинге.</a:t>
            </a:r>
          </a:p>
          <a:p>
            <a:pPr>
              <a:buAutoNum type="arabicPeriod"/>
            </a:pPr>
            <a:r>
              <a:rPr lang="ru-RU" sz="1800" dirty="0" smtClean="0"/>
              <a:t>Упражнения:</a:t>
            </a:r>
          </a:p>
          <a:p>
            <a:pPr marL="0" indent="0">
              <a:buNone/>
            </a:pPr>
            <a:r>
              <a:rPr lang="ru-RU" sz="1400" dirty="0" smtClean="0"/>
              <a:t> - «Грецкий орех» + рефлексия</a:t>
            </a:r>
          </a:p>
          <a:p>
            <a:pPr marL="0" indent="0">
              <a:buNone/>
            </a:pPr>
            <a:r>
              <a:rPr lang="ru-RU" sz="1400" dirty="0" smtClean="0"/>
              <a:t> - «Я учусь у тебя…» + рефлексия</a:t>
            </a:r>
          </a:p>
          <a:p>
            <a:pPr marL="0" indent="0">
              <a:buNone/>
            </a:pPr>
            <a:r>
              <a:rPr lang="ru-RU" sz="1400" dirty="0" smtClean="0"/>
              <a:t> - «Ладонь» («Передай миску с водой») + рефлексия</a:t>
            </a:r>
          </a:p>
          <a:p>
            <a:pPr marL="0" indent="0">
              <a:buNone/>
            </a:pPr>
            <a:r>
              <a:rPr lang="ru-RU" sz="1400" dirty="0" smtClean="0"/>
              <a:t>- «Потребность в любви и помощи» + рефлексия</a:t>
            </a:r>
          </a:p>
          <a:p>
            <a:pPr marL="0" indent="0">
              <a:buNone/>
            </a:pPr>
            <a:r>
              <a:rPr lang="ru-RU" sz="1800" dirty="0" smtClean="0"/>
              <a:t>3. Мотивационная шкатулка.</a:t>
            </a:r>
          </a:p>
          <a:p>
            <a:pPr marL="0" indent="0">
              <a:buNone/>
            </a:pPr>
            <a:r>
              <a:rPr lang="ru-RU" sz="1800" dirty="0" smtClean="0"/>
              <a:t>4. Видеоролик «Разговор с учителем» (отрывок из мультфильма Кун-фу Панда).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accent2"/>
                </a:solidFill>
              </a:rPr>
              <a:t> </a:t>
            </a:r>
            <a:r>
              <a:rPr lang="ru-RU" sz="2400" dirty="0" smtClean="0">
                <a:solidFill>
                  <a:schemeClr val="accent2"/>
                </a:solidFill>
              </a:rPr>
              <a:t>Конечный результат: </a:t>
            </a:r>
            <a:r>
              <a:rPr lang="ru-RU" sz="1400" dirty="0" smtClean="0"/>
              <a:t>сделали только 2 упражнения: «Грецкий орех» и «Передай миску» и началось общее недовольство по времени, по делам, возникла необходимость поесть и т.д.!</a:t>
            </a:r>
          </a:p>
        </p:txBody>
      </p:sp>
    </p:spTree>
    <p:extLst>
      <p:ext uri="{BB962C8B-B14F-4D97-AF65-F5344CB8AC3E}">
        <p14:creationId xmlns:p14="http://schemas.microsoft.com/office/powerpoint/2010/main" val="3598057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Общий вывод: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2400" dirty="0" smtClean="0"/>
              <a:t>Мнения заместителей директора (!) </a:t>
            </a:r>
            <a:r>
              <a:rPr lang="ru-RU" sz="1400" dirty="0" smtClean="0"/>
              <a:t>: 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- чрезмерная нагрузка учителей (у некоторых учителей-предметников по основным предметам нагрузка более 40 часов);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- гиперответственность, в результате которой усталость, «опускание рук» и «самоедство».</a:t>
            </a:r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dirty="0" smtClean="0"/>
              <a:t>Т.О., для учителей больше пойдут мини-тренинги, состоящие из 1 упражнения и рефлексии.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441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Учащиеся.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Урок-диспут (дискуссия) с элементами самодиагностики «Мой уровень притязаний: включение!»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Общая цель: </a:t>
            </a:r>
            <a:r>
              <a:rPr lang="ru-RU" sz="1400" dirty="0" smtClean="0"/>
              <a:t>интеграция усилий учащихся на успешную сдачу ОГЭ; стимулирование мотивационно-амбициозной составляющей каждого учащегося  на ОГЭ.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План.</a:t>
            </a:r>
          </a:p>
          <a:p>
            <a:pPr>
              <a:buAutoNum type="arabicPeriod"/>
            </a:pPr>
            <a:r>
              <a:rPr lang="ru-RU" sz="1800" dirty="0" smtClean="0"/>
              <a:t>Представление, сообщение темы и цели совместных встреч.</a:t>
            </a:r>
          </a:p>
          <a:p>
            <a:pPr>
              <a:buAutoNum type="arabicPeriod"/>
            </a:pPr>
            <a:r>
              <a:rPr lang="ru-RU" sz="1800" dirty="0" smtClean="0"/>
              <a:t>Упражнение «Незаконченное предложение», «Мой главный страх….».</a:t>
            </a:r>
          </a:p>
          <a:p>
            <a:pPr>
              <a:buAutoNum type="arabicPeriod"/>
            </a:pPr>
            <a:r>
              <a:rPr lang="ru-RU" sz="1800" dirty="0" smtClean="0"/>
              <a:t>Коммуникативное упражнение «Часы» (темы встреч-обсуждений будут в методической копилке).</a:t>
            </a:r>
          </a:p>
          <a:p>
            <a:pPr>
              <a:buFont typeface="Arial" pitchFamily="34" charset="0"/>
              <a:buAutoNum type="arabicPeriod"/>
            </a:pPr>
            <a:r>
              <a:rPr lang="ru-RU" sz="1800" dirty="0" smtClean="0"/>
              <a:t>Провокационный вызов на </a:t>
            </a:r>
            <a:r>
              <a:rPr lang="ru-RU" sz="1800" dirty="0"/>
              <a:t>стимулирование уровня притязаний </a:t>
            </a:r>
            <a:r>
              <a:rPr lang="ru-RU" sz="1800" dirty="0" smtClean="0"/>
              <a:t>учащимися</a:t>
            </a:r>
            <a:r>
              <a:rPr lang="ru-RU" sz="1800" dirty="0"/>
              <a:t>:</a:t>
            </a:r>
            <a:r>
              <a:rPr lang="ru-RU" sz="1800" dirty="0" smtClean="0"/>
              <a:t> экспрессивная подача фактов о результатах сдачи ОГЭ в сравнительном анализе с другими регионами (возможно между школами города (?)) на стимулирование уровня притязаний учащихся.</a:t>
            </a:r>
          </a:p>
          <a:p>
            <a:pPr>
              <a:buFont typeface="Arial" pitchFamily="34" charset="0"/>
              <a:buAutoNum type="arabicPeriod"/>
            </a:pPr>
            <a:r>
              <a:rPr lang="ru-RU" sz="1800" dirty="0"/>
              <a:t> </a:t>
            </a:r>
            <a:r>
              <a:rPr lang="ru-RU" sz="1800" dirty="0" smtClean="0"/>
              <a:t>Возможно подключение интернет-примера </a:t>
            </a:r>
            <a:r>
              <a:rPr lang="ru-RU" sz="1400" dirty="0" smtClean="0"/>
              <a:t>(Грета </a:t>
            </a:r>
            <a:r>
              <a:rPr lang="ru-RU" sz="1400" dirty="0" err="1" smtClean="0"/>
              <a:t>Тунберг</a:t>
            </a:r>
            <a:r>
              <a:rPr lang="ru-RU" sz="1400" dirty="0" smtClean="0"/>
              <a:t>. Это 16 летняя школьница, которая выступает в конгрессе ООН с тем, что забота властей о бесконечном экономическом росте, крадет будущее подрастающего поколения. Экосистема развалится, а вместе с этим и нет перспективы жизни  нового поколения).</a:t>
            </a:r>
          </a:p>
          <a:p>
            <a:pPr>
              <a:buAutoNum type="arabicPeriod"/>
            </a:pPr>
            <a:endParaRPr lang="ru-RU" sz="1400" dirty="0" smtClean="0"/>
          </a:p>
          <a:p>
            <a:pPr>
              <a:buAutoNum type="arabicPeriod"/>
            </a:pP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3868007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/>
                </a:solidFill>
              </a:rPr>
              <a:t>Учащиеся.</a:t>
            </a:r>
            <a:r>
              <a:rPr lang="ru-RU" sz="2400" dirty="0">
                <a:solidFill>
                  <a:schemeClr val="accent1"/>
                </a:solidFill>
              </a:rPr>
              <a:t> Урок-практикум «Основы волевой мобилизации на подготовку к ОГЭ».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Общая цель: </a:t>
            </a:r>
            <a:r>
              <a:rPr lang="ru-RU" sz="1400" dirty="0" smtClean="0"/>
              <a:t>Обучение учащихся способам волевой мобилизации, понятие воли; развитие навыков самоконтроля с опорой на внутренние ресурсы .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accent1"/>
                </a:solidFill>
              </a:rPr>
              <a:t>План.</a:t>
            </a:r>
          </a:p>
          <a:p>
            <a:pPr marL="0" indent="0">
              <a:buNone/>
            </a:pPr>
            <a:r>
              <a:rPr lang="ru-RU" sz="2000" dirty="0" smtClean="0"/>
              <a:t>1. Самодиагностика « Моя рабочая неделя». ( бланк будет в общей методической копилке) + рефлексия.</a:t>
            </a:r>
          </a:p>
          <a:p>
            <a:pPr marL="0" indent="0">
              <a:buNone/>
            </a:pPr>
            <a:r>
              <a:rPr lang="ru-RU" sz="2000" dirty="0" smtClean="0"/>
              <a:t>2. Теоретический материал:</a:t>
            </a:r>
          </a:p>
          <a:p>
            <a:pPr marL="0" indent="0">
              <a:buNone/>
            </a:pPr>
            <a:r>
              <a:rPr lang="ru-RU" sz="1400" dirty="0"/>
              <a:t> </a:t>
            </a:r>
            <a:r>
              <a:rPr lang="ru-RU" sz="1400" dirty="0" smtClean="0"/>
              <a:t>- определение воли;</a:t>
            </a:r>
          </a:p>
          <a:p>
            <a:pPr marL="0" indent="0">
              <a:buNone/>
            </a:pPr>
            <a:r>
              <a:rPr lang="ru-RU" sz="1400" dirty="0"/>
              <a:t> </a:t>
            </a:r>
            <a:r>
              <a:rPr lang="ru-RU" sz="1400" dirty="0" smtClean="0"/>
              <a:t>- волевые качества человека (совместная мини-дискуссия);</a:t>
            </a:r>
          </a:p>
          <a:p>
            <a:pPr marL="0" indent="0">
              <a:buNone/>
            </a:pPr>
            <a:r>
              <a:rPr lang="ru-RU" sz="1400" dirty="0"/>
              <a:t> </a:t>
            </a:r>
            <a:r>
              <a:rPr lang="ru-RU" sz="1400" dirty="0" smtClean="0"/>
              <a:t>- понятие воли в ведической практике с практическими примерами из жизни.</a:t>
            </a:r>
          </a:p>
          <a:p>
            <a:pPr marL="0" indent="0">
              <a:buNone/>
            </a:pPr>
            <a:r>
              <a:rPr lang="ru-RU" sz="2000" dirty="0" smtClean="0"/>
              <a:t>3</a:t>
            </a:r>
            <a:r>
              <a:rPr lang="ru-RU" sz="1400" dirty="0" smtClean="0"/>
              <a:t>. </a:t>
            </a:r>
            <a:r>
              <a:rPr lang="ru-RU" sz="2000" dirty="0" smtClean="0"/>
              <a:t>Техника создания волевых установок ( // технике АТ).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/>
                </a:solidFill>
              </a:rPr>
              <a:t>Волевые позитивные установки (5 правил)</a:t>
            </a:r>
          </a:p>
          <a:p>
            <a:r>
              <a:rPr lang="ru-RU" sz="1400" dirty="0" smtClean="0">
                <a:solidFill>
                  <a:schemeClr val="accent1"/>
                </a:solidFill>
              </a:rPr>
              <a:t>Краткие</a:t>
            </a:r>
          </a:p>
          <a:p>
            <a:r>
              <a:rPr lang="ru-RU" sz="1400" dirty="0" smtClean="0">
                <a:solidFill>
                  <a:schemeClr val="accent1"/>
                </a:solidFill>
              </a:rPr>
              <a:t>В позитивном ключе</a:t>
            </a:r>
          </a:p>
          <a:p>
            <a:r>
              <a:rPr lang="ru-RU" sz="1400" dirty="0" smtClean="0">
                <a:solidFill>
                  <a:schemeClr val="accent1"/>
                </a:solidFill>
              </a:rPr>
              <a:t>Утвердительная форма, настоящее время</a:t>
            </a:r>
          </a:p>
          <a:p>
            <a:r>
              <a:rPr lang="ru-RU" sz="1400" dirty="0" smtClean="0">
                <a:solidFill>
                  <a:schemeClr val="accent1"/>
                </a:solidFill>
              </a:rPr>
              <a:t>Должны касаться только себя и не зависеть от других людей</a:t>
            </a:r>
          </a:p>
          <a:p>
            <a:r>
              <a:rPr lang="ru-RU" sz="1400" dirty="0" smtClean="0">
                <a:solidFill>
                  <a:schemeClr val="accent1"/>
                </a:solidFill>
              </a:rPr>
              <a:t>Запрещены иррациональные слова, глаголы с частицей не и не определенные во временном параметре.</a:t>
            </a:r>
            <a:endParaRPr lang="ru-RU" sz="1400" dirty="0" smtClean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51959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58941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4. Практическая часть: каждый из учащихся создает нужную для себя, исходя из своих целей позитивную волевую установку.</a:t>
            </a:r>
          </a:p>
          <a:p>
            <a:pPr marL="0" indent="0">
              <a:buNone/>
            </a:pPr>
            <a:r>
              <a:rPr lang="ru-RU" sz="2000" dirty="0" smtClean="0"/>
              <a:t>5. Общая рефлексия (приравнялась к напутствию: Вы сами творцы своей реальности).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/>
                </a:solidFill>
              </a:rPr>
              <a:t>Минус:</a:t>
            </a:r>
            <a:r>
              <a:rPr lang="ru-RU" sz="2000" dirty="0" smtClean="0"/>
              <a:t> практическая часть превратилась в работу единиц.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7430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цель в показателях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Увеличение среднего балла ОГЭ выпускников, плановый показатель на 3% в 2019 :</a:t>
            </a:r>
          </a:p>
          <a:p>
            <a:pPr marL="0" indent="0">
              <a:buNone/>
            </a:pPr>
            <a:r>
              <a:rPr lang="ru-RU" dirty="0" smtClean="0"/>
              <a:t> МАОУ СОШ №5 с 46,3% до 49,3%</a:t>
            </a:r>
          </a:p>
          <a:p>
            <a:pPr marL="0" indent="0">
              <a:buNone/>
            </a:pPr>
            <a:r>
              <a:rPr lang="ru-RU" dirty="0" smtClean="0"/>
              <a:t> МАОУ СОШ №29 41,4% до 44,4%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9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Результат: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tx2"/>
            </a:solidFill>
          </a:ln>
        </p:spPr>
        <p:txBody>
          <a:bodyPr/>
          <a:lstStyle/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Увеличение  среднего балла ОГЭ выпускников МАОУ СОШ №5 - на 7,9%;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Увеличение среднего балла ОГЭ выпускников МАОУ СОШ № 29 - на 7,1%.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43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 « Путь к успеху» </a:t>
            </a:r>
            <a:br>
              <a:rPr lang="ru-RU" dirty="0" smtClean="0"/>
            </a:br>
            <a:r>
              <a:rPr lang="ru-RU" sz="3600" dirty="0" smtClean="0"/>
              <a:t>(3 квартал 2018 г.)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 Цель:</a:t>
            </a:r>
          </a:p>
          <a:p>
            <a:r>
              <a:rPr lang="ru-RU" dirty="0" smtClean="0"/>
              <a:t>построение личной стратегии каждым учащимся для получения максимального балла на экзамене;</a:t>
            </a:r>
          </a:p>
          <a:p>
            <a:r>
              <a:rPr lang="ru-RU" dirty="0" smtClean="0"/>
              <a:t>Эффективные методы мотивации и саморегуляции при подготовке к ЕГЭ и ОГЭ;</a:t>
            </a:r>
          </a:p>
          <a:p>
            <a:r>
              <a:rPr lang="ru-RU" dirty="0" smtClean="0"/>
              <a:t>Общая ориентированность (учащихся, родителей, педагогов) на успешные и целесообразные действия в ситуации сдачи и подготовки к сдаче экзамена.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93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«готовность» в психологии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000" dirty="0" smtClean="0"/>
              <a:t>Согласие сделать что-нибудь, желание и стремление содействовать чему-нибудь (М.И. Дьяченко)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Определенное состояние психофизиологических систем перед предстоящей деятельностью </a:t>
            </a:r>
            <a:r>
              <a:rPr lang="en-US" sz="2000" dirty="0" smtClean="0"/>
              <a:t>(</a:t>
            </a:r>
            <a:r>
              <a:rPr lang="ru-RU" sz="2000" dirty="0" smtClean="0"/>
              <a:t>С.Ю. Головин</a:t>
            </a:r>
            <a:r>
              <a:rPr lang="en-US" sz="2000" dirty="0" smtClean="0"/>
              <a:t>)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Момент времени в жизни индивидуума, когда достигнутый им уровень зрелости позволяет ему достичь пользу из конкретного опыта (А.А. </a:t>
            </a:r>
            <a:r>
              <a:rPr lang="ru-RU" sz="2000" dirty="0" err="1" smtClean="0"/>
              <a:t>Бодалев</a:t>
            </a:r>
            <a:r>
              <a:rPr lang="ru-RU" sz="2000" dirty="0" smtClean="0"/>
              <a:t>)</a:t>
            </a:r>
          </a:p>
          <a:p>
            <a:pPr marL="0" indent="0">
              <a:buNone/>
            </a:pPr>
            <a:r>
              <a:rPr lang="ru-RU" sz="2000" dirty="0" smtClean="0"/>
              <a:t>Т.О., под психологической готовностью к ГИА подразумевается определенный эмоциональный «настрой», внутренняя психологическая настроенность на определенное поведение, ориентированность на целесообразные действия, актуализация и приспособление возможностей личности для успешных действий в ситуации сдачи и подготовке экзамена.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16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Мотивационный уровень: учителя.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 этап. Мини-лекция «Поколение </a:t>
            </a:r>
            <a:r>
              <a:rPr lang="ru-RU" dirty="0" err="1" smtClean="0"/>
              <a:t>центениалов</a:t>
            </a:r>
            <a:r>
              <a:rPr lang="ru-RU" dirty="0" smtClean="0"/>
              <a:t>: особенности и точки соприкосновения ( практические рекомендации);</a:t>
            </a:r>
          </a:p>
          <a:p>
            <a:pPr marL="0" indent="0">
              <a:buNone/>
            </a:pPr>
            <a:r>
              <a:rPr lang="ru-RU" dirty="0" smtClean="0"/>
              <a:t>2 этап. Семинар-практикум «НЛП для учителя: основы педагогической магии»;</a:t>
            </a:r>
          </a:p>
          <a:p>
            <a:pPr marL="0" indent="0">
              <a:buNone/>
            </a:pPr>
            <a:r>
              <a:rPr lang="ru-RU" dirty="0" smtClean="0"/>
              <a:t>3 этап. Мотивационный тренинг «Вера в ученика-источник вдохновения педагогического труда».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28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Мотивационный уровень: родители.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 этап. Родительское собрание «ОГЭ-зона родительской ответственности» (мини-лекция с презентацией).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3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Мотивационный уровень: учащиеся.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этап. Урок-диспут (дискуссия) с элементами самодиагностики «Мой уровень притязаний: включение!»</a:t>
            </a:r>
          </a:p>
          <a:p>
            <a:r>
              <a:rPr lang="ru-RU" dirty="0" smtClean="0"/>
              <a:t>2 этап. Урок-практикум «Основы волевой мобилизации на подготовку к ОГЭ». </a:t>
            </a:r>
          </a:p>
          <a:p>
            <a:r>
              <a:rPr lang="ru-RU" dirty="0" smtClean="0"/>
              <a:t>3 этап. (предполагался)Тренинг успешной личности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 «</a:t>
            </a:r>
            <a:r>
              <a:rPr lang="en-US" dirty="0" smtClean="0"/>
              <a:t>Affirm</a:t>
            </a:r>
            <a:r>
              <a:rPr lang="ru-RU" dirty="0" smtClean="0"/>
              <a:t>».</a:t>
            </a:r>
            <a:br>
              <a:rPr lang="ru-RU" dirty="0" smtClean="0"/>
            </a:br>
            <a:r>
              <a:rPr lang="ru-RU" sz="2200" dirty="0" smtClean="0"/>
              <a:t>(В СООАВТОРСТВЕ С ПЕДАГОГОМ-ПСИХОЛОГОМ МАОУ СОШ №5 </a:t>
            </a:r>
            <a:r>
              <a:rPr lang="ru-RU" sz="2200" dirty="0" err="1" smtClean="0"/>
              <a:t>Южаниновой</a:t>
            </a:r>
            <a:r>
              <a:rPr lang="ru-RU" sz="2200" dirty="0" smtClean="0"/>
              <a:t> Л.Н.)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Цель:</a:t>
            </a:r>
          </a:p>
          <a:p>
            <a:r>
              <a:rPr lang="ru-RU" sz="2000" dirty="0" smtClean="0"/>
              <a:t>Направить мысль детей на создание положительного образа ОГЭ, веру в свои силы, дать настрой на подготовку и преодоление внутренних сомнений по поводу возможностей своего результата;</a:t>
            </a:r>
          </a:p>
          <a:p>
            <a:r>
              <a:rPr lang="ru-RU" sz="2000" dirty="0" smtClean="0"/>
              <a:t>Дать знания о том, что </a:t>
            </a:r>
            <a:r>
              <a:rPr lang="ru-RU" sz="2000" dirty="0"/>
              <a:t>м</a:t>
            </a:r>
            <a:r>
              <a:rPr lang="ru-RU" sz="2000" dirty="0" smtClean="0"/>
              <a:t>ыслями можно управлять и создавать свою новую реальность;</a:t>
            </a:r>
          </a:p>
          <a:p>
            <a:r>
              <a:rPr lang="ru-RU" sz="2000" dirty="0" smtClean="0"/>
              <a:t>Включить целевую группу в визуальную репрезентативную систему, способствуя тем самым более быстрому созданию необходимого мотивационного поля на подсознательном уровне.</a:t>
            </a:r>
          </a:p>
          <a:p>
            <a:pPr marL="0" indent="0">
              <a:buNone/>
            </a:pPr>
            <a:r>
              <a:rPr lang="ru-RU" sz="2000" dirty="0" smtClean="0"/>
              <a:t>Временные сроки :</a:t>
            </a:r>
          </a:p>
          <a:p>
            <a:pPr>
              <a:buFontTx/>
              <a:buChar char="-"/>
            </a:pPr>
            <a:r>
              <a:rPr lang="ru-RU" sz="2000" dirty="0" smtClean="0"/>
              <a:t>Подготовка позитивных настроев (аналог технике аутогенной тренировки (не путать с простыми </a:t>
            </a:r>
            <a:r>
              <a:rPr lang="ru-RU" sz="2000" dirty="0" err="1" smtClean="0"/>
              <a:t>аффоризмами</a:t>
            </a:r>
            <a:r>
              <a:rPr lang="ru-RU" sz="2000" dirty="0" smtClean="0"/>
              <a:t>) – в течение марта</a:t>
            </a:r>
          </a:p>
          <a:p>
            <a:pPr>
              <a:buFontTx/>
              <a:buChar char="-"/>
            </a:pPr>
            <a:r>
              <a:rPr lang="ru-RU" sz="2000" dirty="0" smtClean="0"/>
              <a:t>Обработка и накладывание образно-семантического фона –начало апреля</a:t>
            </a:r>
          </a:p>
          <a:p>
            <a:pPr>
              <a:buFontTx/>
              <a:buChar char="-"/>
            </a:pPr>
            <a:r>
              <a:rPr lang="ru-RU" sz="2000" dirty="0" smtClean="0"/>
              <a:t>Выпуск и размещение позитивных настроев – 20.04.19-24.04.19 г.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8346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</a:t>
            </a:r>
            <a:r>
              <a:rPr lang="ru-RU" dirty="0"/>
              <a:t>в</a:t>
            </a:r>
            <a:r>
              <a:rPr lang="ru-RU" dirty="0" smtClean="0"/>
              <a:t>изуальных настроев </a:t>
            </a:r>
            <a:br>
              <a:rPr lang="ru-RU" dirty="0" smtClean="0"/>
            </a:br>
            <a:r>
              <a:rPr lang="ru-RU" dirty="0" smtClean="0"/>
              <a:t>(активных самовнушений)!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N.B.</a:t>
            </a:r>
            <a:r>
              <a:rPr lang="ru-RU" dirty="0" smtClean="0">
                <a:solidFill>
                  <a:srgbClr val="FF0000"/>
                </a:solidFill>
              </a:rPr>
              <a:t>!</a:t>
            </a:r>
            <a:r>
              <a:rPr lang="ru-RU" dirty="0" smtClean="0"/>
              <a:t> </a:t>
            </a:r>
            <a:r>
              <a:rPr lang="ru-RU" sz="2400" dirty="0" smtClean="0"/>
              <a:t>Любая, даже самая убойная технология в неумелых руках работать не будет, более того, может навредить и привести к обратному результату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Основные знания: </a:t>
            </a:r>
            <a:r>
              <a:rPr lang="ru-RU" sz="2000" dirty="0" smtClean="0"/>
              <a:t>техника АТ (И.Г. Шульц) и </a:t>
            </a:r>
            <a:r>
              <a:rPr lang="en-US" sz="2000" dirty="0" smtClean="0"/>
              <a:t>SMART </a:t>
            </a:r>
            <a:r>
              <a:rPr lang="ru-RU" sz="2000" dirty="0" smtClean="0"/>
              <a:t>метод планирования, медитативные практики.</a:t>
            </a:r>
          </a:p>
          <a:p>
            <a:pPr marL="0" indent="0">
              <a:buNone/>
            </a:pPr>
            <a:r>
              <a:rPr lang="ru-RU" sz="2000" dirty="0" smtClean="0"/>
              <a:t>Конкретность, краткость и определенность, измеряемость во времени.                                                                              </a:t>
            </a:r>
          </a:p>
          <a:p>
            <a:pPr marL="0" indent="0">
              <a:buNone/>
            </a:pPr>
            <a:r>
              <a:rPr lang="ru-RU" sz="2000" dirty="0" smtClean="0"/>
              <a:t>Реальность, перенос своих желаний в конкретные задачи и действия. «Хочу» превратить в результат с помощью глаголов в настоящем времени и личными местоимениями.</a:t>
            </a:r>
          </a:p>
          <a:p>
            <a:pPr marL="0" indent="0">
              <a:buNone/>
            </a:pPr>
            <a:r>
              <a:rPr lang="ru-RU" sz="2000" dirty="0" smtClean="0"/>
              <a:t>Согласованность с другими и по ресурсам, отсутствие глаголов с частицей не, иррациональных и неопределенных по времени слов ( буду очень стараться, возможно, никогда и т.п.)</a:t>
            </a:r>
          </a:p>
          <a:p>
            <a:pPr marL="0" indent="0">
              <a:buNone/>
            </a:pPr>
            <a:r>
              <a:rPr lang="ru-RU" sz="2000" dirty="0" smtClean="0"/>
              <a:t>Н: вести здоровый жизни (-) / катаюсь вокруг парка через день с 21.00 до 21.40 (+).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9638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1620</Words>
  <Application>Microsoft Office PowerPoint</Application>
  <PresentationFormat>Экран (4:3)</PresentationFormat>
  <Paragraphs>158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Психологическое сопровождение учащихся при подготовке и проведении ГИА</vt:lpstr>
      <vt:lpstr>Общая цель в показателях</vt:lpstr>
      <vt:lpstr>Проект « Путь к успеху»  (3 квартал 2018 г.)</vt:lpstr>
      <vt:lpstr>Понятие «готовность» в психологии</vt:lpstr>
      <vt:lpstr>Мотивационный уровень: учителя.</vt:lpstr>
      <vt:lpstr>Мотивационный уровень: родители.</vt:lpstr>
      <vt:lpstr>Мотивационный уровень: учащиеся.</vt:lpstr>
      <vt:lpstr>Проект «Affirm». (В СООАВТОРСТВЕ С ПЕДАГОГОМ-ПСИХОЛОГОМ МАОУ СОШ №5 Южаниновой Л.Н.)</vt:lpstr>
      <vt:lpstr>Правила визуальных настроев  (активных самовнушений)!</vt:lpstr>
      <vt:lpstr>Презентация PowerPoint</vt:lpstr>
      <vt:lpstr>Презентация PowerPoint</vt:lpstr>
      <vt:lpstr>Педагоги. Мини-лекция «Поколение центениалов: особенности и точки соприкосновения ( практические рекомендации);</vt:lpstr>
      <vt:lpstr>Презентация PowerPoint</vt:lpstr>
      <vt:lpstr>Педагоги. Семинар-практикум «НЛП для учителя: основы педагогической магии»;</vt:lpstr>
      <vt:lpstr> Педагоги. Мотивационный тренинг «Вера в ученика-источник вдохновения педагогического труда».   </vt:lpstr>
      <vt:lpstr>Презентация PowerPoint</vt:lpstr>
      <vt:lpstr>Учащиеся. Урок-диспут (дискуссия) с элементами самодиагностики «Мой уровень притязаний: включение!» </vt:lpstr>
      <vt:lpstr>Учащиеся. Урок-практикум «Основы волевой мобилизации на подготовку к ОГЭ». </vt:lpstr>
      <vt:lpstr>Презентация PowerPoint</vt:lpstr>
      <vt:lpstr>Результат: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Психологическое сопровождение учащихся при подготовке и проведении ГИА.</dc:title>
  <dc:creator>nachmetod</dc:creator>
  <cp:lastModifiedBy>CSOiRO</cp:lastModifiedBy>
  <cp:revision>56</cp:revision>
  <dcterms:created xsi:type="dcterms:W3CDTF">2019-04-18T12:31:18Z</dcterms:created>
  <dcterms:modified xsi:type="dcterms:W3CDTF">2019-10-16T09:13:55Z</dcterms:modified>
</cp:coreProperties>
</file>